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517" r:id="rId2"/>
    <p:sldId id="518" r:id="rId3"/>
    <p:sldId id="519" r:id="rId4"/>
    <p:sldId id="520" r:id="rId5"/>
    <p:sldId id="521" r:id="rId6"/>
    <p:sldId id="522" r:id="rId7"/>
    <p:sldId id="523" r:id="rId8"/>
    <p:sldId id="524" r:id="rId9"/>
    <p:sldId id="525" r:id="rId10"/>
    <p:sldId id="526" r:id="rId11"/>
    <p:sldId id="527" r:id="rId12"/>
    <p:sldId id="528" r:id="rId13"/>
    <p:sldId id="52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8B810"/>
    <a:srgbClr val="33CC33"/>
    <a:srgbClr val="66FF33"/>
    <a:srgbClr val="0099FF"/>
    <a:srgbClr val="0000FF"/>
    <a:srgbClr val="000099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1" autoAdjust="0"/>
    <p:restoredTop sz="94660"/>
  </p:normalViewPr>
  <p:slideViewPr>
    <p:cSldViewPr snapToGrid="0">
      <p:cViewPr varScale="1">
        <p:scale>
          <a:sx n="77" d="100"/>
          <a:sy n="77" d="100"/>
        </p:scale>
        <p:origin x="653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291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3CD5ED1-4E5F-4479-866B-0815A79A1B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781D14-DE74-4BF2-85B0-58119D139B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9E480-7A9F-450E-98A6-5B7E67D60226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BBEF23-D6B2-44A2-AD32-BE5B4AFB35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D8D9C6-153A-4E69-9D80-8D554AE296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C51E62-1B8A-487F-8A70-7DE246A28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042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7F1E9E-9B8A-4622-9D50-4CC03E01C1CD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1FA54-0328-4391-811B-7BB3C3BBA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60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11" Type="http://schemas.openxmlformats.org/officeDocument/2006/relationships/image" Target="../media/image10.jfif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B5C8-4AEE-48C2-9019-AD3503AF3CA8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945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B5C8-4AEE-48C2-9019-AD3503AF3CA8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36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B5C8-4AEE-48C2-9019-AD3503AF3CA8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651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B5C8-4AEE-48C2-9019-AD3503AF3CA8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947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B5C8-4AEE-48C2-9019-AD3503AF3CA8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983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B5C8-4AEE-48C2-9019-AD3503AF3CA8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0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bg>
      <p:bgPr>
        <a:gradFill>
          <a:gsLst>
            <a:gs pos="52000">
              <a:schemeClr val="accent1">
                <a:lumMod val="40000"/>
                <a:lumOff val="60000"/>
              </a:schemeClr>
            </a:gs>
            <a:gs pos="52000">
              <a:schemeClr val="accent1">
                <a:lumMod val="40000"/>
                <a:lumOff val="60000"/>
              </a:schemeClr>
            </a:gs>
            <a:gs pos="52000">
              <a:schemeClr val="accent1">
                <a:lumMod val="40000"/>
                <a:lumOff val="60000"/>
              </a:schemeClr>
            </a:gs>
            <a:gs pos="33000">
              <a:schemeClr val="bg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058A104-BD85-43DC-B7DE-BC094E06F844}"/>
              </a:ext>
            </a:extLst>
          </p:cNvPr>
          <p:cNvSpPr txBox="1">
            <a:spLocks/>
          </p:cNvSpPr>
          <p:nvPr userDrawn="1"/>
        </p:nvSpPr>
        <p:spPr>
          <a:xfrm>
            <a:off x="6307282" y="1897026"/>
            <a:ext cx="5859041" cy="18944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5E36D66-6B7B-4BC6-9D0D-77E6CB4FE304}"/>
              </a:ext>
            </a:extLst>
          </p:cNvPr>
          <p:cNvSpPr txBox="1">
            <a:spLocks/>
          </p:cNvSpPr>
          <p:nvPr userDrawn="1"/>
        </p:nvSpPr>
        <p:spPr>
          <a:xfrm>
            <a:off x="6986387" y="3775301"/>
            <a:ext cx="4842770" cy="22176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CE8648-0272-4D2B-8487-FBE9AAFDE28B}"/>
              </a:ext>
            </a:extLst>
          </p:cNvPr>
          <p:cNvSpPr txBox="1">
            <a:spLocks/>
          </p:cNvSpPr>
          <p:nvPr userDrawn="1"/>
        </p:nvSpPr>
        <p:spPr>
          <a:xfrm>
            <a:off x="6307282" y="1897026"/>
            <a:ext cx="5859041" cy="18944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B66751D-3348-4BA1-8E47-80E28F187514}"/>
              </a:ext>
            </a:extLst>
          </p:cNvPr>
          <p:cNvSpPr txBox="1">
            <a:spLocks/>
          </p:cNvSpPr>
          <p:nvPr userDrawn="1"/>
        </p:nvSpPr>
        <p:spPr>
          <a:xfrm>
            <a:off x="6986387" y="3775301"/>
            <a:ext cx="4842770" cy="22176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3E5AEF-E0D6-4832-BD26-4C0BD3F20B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2"/>
          <a:stretch/>
        </p:blipFill>
        <p:spPr>
          <a:xfrm>
            <a:off x="31899" y="4238427"/>
            <a:ext cx="3564274" cy="25908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FF7CCD-2EDD-4C4B-87C1-AA5379BE5C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802" y="32203"/>
            <a:ext cx="3255975" cy="244198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1DCE8F-EE5A-432E-9B22-87139D3895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680" y="4200486"/>
            <a:ext cx="3505537" cy="262915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44716-C329-4697-818F-2F1FA50DF01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5" y="237109"/>
            <a:ext cx="2571365" cy="385704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" name="Picture 9" descr="MAIA_title.png">
            <a:extLst>
              <a:ext uri="{FF2B5EF4-FFF2-40B4-BE49-F238E27FC236}">
                <a16:creationId xmlns:a16="http://schemas.microsoft.com/office/drawing/2014/main" id="{E9CFCEB3-FFED-42DD-BD62-BA754DC9C3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247" t="537" r="735" b="66732"/>
          <a:stretch/>
        </p:blipFill>
        <p:spPr>
          <a:xfrm>
            <a:off x="4298653" y="2209420"/>
            <a:ext cx="2228743" cy="225511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4" name="Picture 2" descr="Symbols of NASA | NASA">
            <a:extLst>
              <a:ext uri="{FF2B5EF4-FFF2-40B4-BE49-F238E27FC236}">
                <a16:creationId xmlns:a16="http://schemas.microsoft.com/office/drawing/2014/main" id="{7B274061-A81C-47F1-9F46-45D1562CD23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8" t="4979" r="21277" b="6861"/>
          <a:stretch/>
        </p:blipFill>
        <p:spPr bwMode="auto">
          <a:xfrm>
            <a:off x="5800952" y="4671"/>
            <a:ext cx="1483877" cy="113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31B604B-2304-4A22-ACE5-1CA97FB612B4}"/>
              </a:ext>
            </a:extLst>
          </p:cNvPr>
          <p:cNvSpPr txBox="1"/>
          <p:nvPr userDrawn="1"/>
        </p:nvSpPr>
        <p:spPr>
          <a:xfrm>
            <a:off x="466454" y="28362"/>
            <a:ext cx="4903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u="none" dirty="0">
                <a:solidFill>
                  <a:srgbClr val="08B8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Building the Pathway from TEMPO to </a:t>
            </a:r>
            <a:r>
              <a:rPr lang="en-US" sz="1800" b="0" i="0" u="none" dirty="0" err="1">
                <a:solidFill>
                  <a:srgbClr val="08B8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GeoXO</a:t>
            </a:r>
            <a:endParaRPr lang="en-US" sz="1800" b="0" i="0" u="none" dirty="0">
              <a:solidFill>
                <a:srgbClr val="08B81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F002986A-987E-4427-8BB3-3EE0FB25B1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15602" y="2566215"/>
            <a:ext cx="4098282" cy="912019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AB4AC167-A5CD-43E0-B2BF-FD3E24640E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17917" y="4135510"/>
            <a:ext cx="3606292" cy="6013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Authors</a:t>
            </a:r>
          </a:p>
        </p:txBody>
      </p:sp>
      <p:pic>
        <p:nvPicPr>
          <p:cNvPr id="3" name="Picture 2" descr="A picture containing text, outdoor, sky, person&#10;&#10;Description automatically generated">
            <a:extLst>
              <a:ext uri="{FF2B5EF4-FFF2-40B4-BE49-F238E27FC236}">
                <a16:creationId xmlns:a16="http://schemas.microsoft.com/office/drawing/2014/main" id="{D1784684-906E-45A1-B6F7-BDB04BBE1A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1"/>
          <a:stretch/>
        </p:blipFill>
        <p:spPr>
          <a:xfrm>
            <a:off x="2361807" y="2613124"/>
            <a:ext cx="2087161" cy="203827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" name="Picture 19" descr="A close-up of a compass&#10;&#10;Description automatically generated with low confidence">
            <a:extLst>
              <a:ext uri="{FF2B5EF4-FFF2-40B4-BE49-F238E27FC236}">
                <a16:creationId xmlns:a16="http://schemas.microsoft.com/office/drawing/2014/main" id="{23855AFC-A977-4A18-AB8C-54D2ECC2391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835" y="1048901"/>
            <a:ext cx="1876041" cy="1449668"/>
          </a:xfrm>
          <a:prstGeom prst="rect">
            <a:avLst/>
          </a:prstGeom>
        </p:spPr>
      </p:pic>
      <p:pic>
        <p:nvPicPr>
          <p:cNvPr id="22" name="Picture 2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524DD1E-2333-4E6E-B863-1F9A987CAFA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692" y="1070698"/>
            <a:ext cx="1466057" cy="1398393"/>
          </a:xfrm>
          <a:prstGeom prst="rect">
            <a:avLst/>
          </a:prstGeom>
        </p:spPr>
      </p:pic>
      <p:pic>
        <p:nvPicPr>
          <p:cNvPr id="25" name="Picture 24" descr="Diagram, logo&#10;&#10;Description automatically generated">
            <a:extLst>
              <a:ext uri="{FF2B5EF4-FFF2-40B4-BE49-F238E27FC236}">
                <a16:creationId xmlns:a16="http://schemas.microsoft.com/office/drawing/2014/main" id="{89AA9A9B-2CB8-4C31-8C07-0A475AEEECD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674" y="1216617"/>
            <a:ext cx="1100170" cy="1124948"/>
          </a:xfrm>
          <a:prstGeom prst="rect">
            <a:avLst/>
          </a:prstGeom>
        </p:spPr>
      </p:pic>
      <p:pic>
        <p:nvPicPr>
          <p:cNvPr id="27" name="Picture 26" descr="Logo, icon, company name&#10;&#10;Description automatically generated">
            <a:extLst>
              <a:ext uri="{FF2B5EF4-FFF2-40B4-BE49-F238E27FC236}">
                <a16:creationId xmlns:a16="http://schemas.microsoft.com/office/drawing/2014/main" id="{636D7EEB-AEBF-41DE-8CDF-CD2F3CF5705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723" y="85159"/>
            <a:ext cx="990633" cy="9906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28C81E5-9CAA-4D40-9AC8-3DBBC235EE76}"/>
              </a:ext>
            </a:extLst>
          </p:cNvPr>
          <p:cNvSpPr txBox="1"/>
          <p:nvPr userDrawn="1"/>
        </p:nvSpPr>
        <p:spPr>
          <a:xfrm>
            <a:off x="6929236" y="216344"/>
            <a:ext cx="4365597" cy="758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50" b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Joint Science Meeting for TEMPO, </a:t>
            </a:r>
            <a:r>
              <a:rPr lang="en-US" sz="2050" b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GeoXO</a:t>
            </a:r>
            <a:r>
              <a:rPr lang="en-US" sz="2050" b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ACX, &amp; </a:t>
            </a:r>
            <a:r>
              <a:rPr lang="en-US" sz="2050" b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TOLNet</a:t>
            </a:r>
            <a:endParaRPr lang="en-US" sz="2050" b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pic>
        <p:nvPicPr>
          <p:cNvPr id="13" name="Picture 1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E3866A4-3944-4715-998F-4D07B8AB3B5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835" y="5948756"/>
            <a:ext cx="5486415" cy="91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4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gradFill>
          <a:gsLst>
            <a:gs pos="75000">
              <a:schemeClr val="bg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30345" y="6365294"/>
            <a:ext cx="436113" cy="365125"/>
          </a:xfrm>
        </p:spPr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Picture 20" descr="Tempo 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8" y="164800"/>
            <a:ext cx="870374" cy="82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283882" y="164800"/>
            <a:ext cx="9250326" cy="76179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aseline="0"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354013" y="1268413"/>
            <a:ext cx="11499850" cy="485230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 descr="A close-up of a compass&#10;&#10;Description automatically generated with low confidence">
            <a:extLst>
              <a:ext uri="{FF2B5EF4-FFF2-40B4-BE49-F238E27FC236}">
                <a16:creationId xmlns:a16="http://schemas.microsoft.com/office/drawing/2014/main" id="{A7A8BB7B-D3D5-4138-AEA3-51FD3889FA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385" y="10255"/>
            <a:ext cx="1470969" cy="113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74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7B5C8-4AEE-48C2-9019-AD3503AF3CA8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55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7" r:id="rId7"/>
    <p:sldLayoutId id="214748366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8F7AE8-2161-43B8-A093-0DD9B77F70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34267" y="2625849"/>
            <a:ext cx="4098282" cy="912019"/>
          </a:xfrm>
        </p:spPr>
        <p:txBody>
          <a:bodyPr/>
          <a:lstStyle/>
          <a:p>
            <a:r>
              <a:rPr lang="en-US" altLang="zh-TW" sz="2400" dirty="0" err="1">
                <a:latin typeface="Arial" panose="020B0604020202020204" pitchFamily="34" charset="0"/>
                <a:cs typeface="Arial" panose="020B0604020202020204" pitchFamily="34" charset="0"/>
              </a:rPr>
              <a:t>GeoXO</a:t>
            </a: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 Value Study: Trace Gas Emissions Updating</a:t>
            </a:r>
            <a:endParaRPr lang="zh-TW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0A41C2-74CD-477F-B525-16F226D36B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68340" y="3557285"/>
            <a:ext cx="4230135" cy="2177131"/>
          </a:xfrm>
        </p:spPr>
        <p:txBody>
          <a:bodyPr>
            <a:normAutofit fontScale="77500" lnSpcReduction="20000"/>
          </a:bodyPr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Chia-Hua Hsu, Daven K. </a:t>
            </a:r>
            <a:r>
              <a:rPr lang="en-US" altLang="zh-TW" dirty="0" err="1">
                <a:latin typeface="Arial" panose="020B0604020202020204" pitchFamily="34" charset="0"/>
                <a:cs typeface="Arial" panose="020B0604020202020204" pitchFamily="34" charset="0"/>
              </a:rPr>
              <a:t>Henze</a:t>
            </a: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, Arthur P. </a:t>
            </a:r>
            <a:r>
              <a:rPr lang="en-US" altLang="zh-TW" dirty="0" err="1">
                <a:latin typeface="Arial" panose="020B0604020202020204" pitchFamily="34" charset="0"/>
                <a:cs typeface="Arial" panose="020B0604020202020204" pitchFamily="34" charset="0"/>
              </a:rPr>
              <a:t>Mizzi</a:t>
            </a: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, Matthew S. Johnson, Jian He, Colin Harkins, </a:t>
            </a:r>
            <a:r>
              <a:rPr lang="en-US" altLang="zh-TW" dirty="0" err="1">
                <a:latin typeface="Arial" panose="020B0604020202020204" pitchFamily="34" charset="0"/>
                <a:cs typeface="Arial" panose="020B0604020202020204" pitchFamily="34" charset="0"/>
              </a:rPr>
              <a:t>Siyuan</a:t>
            </a: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 Wang, </a:t>
            </a:r>
            <a:r>
              <a:rPr lang="en-US" altLang="zh-TW" dirty="0" err="1">
                <a:latin typeface="Arial" panose="020B0604020202020204" pitchFamily="34" charset="0"/>
                <a:cs typeface="Arial" panose="020B0604020202020204" pitchFamily="34" charset="0"/>
              </a:rPr>
              <a:t>Congmeng</a:t>
            </a: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dirty="0" err="1">
                <a:latin typeface="Arial" panose="020B0604020202020204" pitchFamily="34" charset="0"/>
                <a:cs typeface="Arial" panose="020B0604020202020204" pitchFamily="34" charset="0"/>
              </a:rPr>
              <a:t>Lyu</a:t>
            </a: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, Rebecca </a:t>
            </a:r>
            <a:r>
              <a:rPr lang="en-US" altLang="zh-TW" dirty="0" err="1">
                <a:latin typeface="Arial" panose="020B0604020202020204" pitchFamily="34" charset="0"/>
                <a:cs typeface="Arial" panose="020B0604020202020204" pitchFamily="34" charset="0"/>
              </a:rPr>
              <a:t>Schwantes</a:t>
            </a: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, Greg Frost, Katelyn O’Dell, Susan </a:t>
            </a:r>
            <a:r>
              <a:rPr lang="en-US" altLang="zh-TW" dirty="0" err="1">
                <a:latin typeface="Arial" panose="020B0604020202020204" pitchFamily="34" charset="0"/>
                <a:cs typeface="Arial" panose="020B0604020202020204" pitchFamily="34" charset="0"/>
              </a:rPr>
              <a:t>Anenberg</a:t>
            </a: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, Kai Yang, Shobha </a:t>
            </a:r>
            <a:r>
              <a:rPr lang="en-US" altLang="zh-TW" dirty="0" err="1">
                <a:latin typeface="Arial" panose="020B0604020202020204" pitchFamily="34" charset="0"/>
                <a:cs typeface="Arial" panose="020B0604020202020204" pitchFamily="34" charset="0"/>
              </a:rPr>
              <a:t>Kondragunta</a:t>
            </a: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, Brad Pierce, Gonzalo González Abad, Aaron R. </a:t>
            </a:r>
            <a:r>
              <a:rPr lang="en-US" altLang="zh-TW" dirty="0" err="1">
                <a:latin typeface="Arial" panose="020B0604020202020204" pitchFamily="34" charset="0"/>
                <a:cs typeface="Arial" panose="020B0604020202020204" pitchFamily="34" charset="0"/>
              </a:rPr>
              <a:t>Naeger</a:t>
            </a: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TW" dirty="0" err="1">
                <a:latin typeface="Arial" panose="020B0604020202020204" pitchFamily="34" charset="0"/>
                <a:cs typeface="Arial" panose="020B0604020202020204" pitchFamily="34" charset="0"/>
              </a:rPr>
              <a:t>Xiong</a:t>
            </a: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 Liu, Christopher C. Miller, </a:t>
            </a:r>
            <a:r>
              <a:rPr lang="en-US" altLang="zh-TW" b="1" dirty="0">
                <a:latin typeface="Arial" panose="020B0604020202020204" pitchFamily="34" charset="0"/>
                <a:cs typeface="Arial" panose="020B0604020202020204" pitchFamily="34" charset="0"/>
              </a:rPr>
              <a:t>Brian C. McDonald</a:t>
            </a:r>
            <a:endParaRPr lang="en-US" altLang="zh-TW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NOAA Chemical Sciences Laboratory">
            <a:extLst>
              <a:ext uri="{FF2B5EF4-FFF2-40B4-BE49-F238E27FC236}">
                <a16:creationId xmlns:a16="http://schemas.microsoft.com/office/drawing/2014/main" id="{0302172F-DA8D-4EAE-8E25-D2EC0C1A7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367" y="1876063"/>
            <a:ext cx="1297188" cy="51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95373D-8990-4D36-AC28-4F5F6F07E4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515" y="2519645"/>
            <a:ext cx="1808611" cy="641351"/>
          </a:xfrm>
          <a:prstGeom prst="rect">
            <a:avLst/>
          </a:prstGeom>
        </p:spPr>
      </p:pic>
      <p:pic>
        <p:nvPicPr>
          <p:cNvPr id="8" name="Picture 2" descr="Airspace Operations Lab - NASA Ames">
            <a:extLst>
              <a:ext uri="{FF2B5EF4-FFF2-40B4-BE49-F238E27FC236}">
                <a16:creationId xmlns:a16="http://schemas.microsoft.com/office/drawing/2014/main" id="{A7926FD8-7569-4021-B6CE-7FEE67487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4410316"/>
            <a:ext cx="1127869" cy="76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bout CfA | Solar, Stellar, and Planetary Sciences">
            <a:extLst>
              <a:ext uri="{FF2B5EF4-FFF2-40B4-BE49-F238E27FC236}">
                <a16:creationId xmlns:a16="http://schemas.microsoft.com/office/drawing/2014/main" id="{E083C2E8-38D7-47E3-9F7F-8B420FF78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518" y="3619541"/>
            <a:ext cx="1448130" cy="62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Apparel, Gifts &amp; Textbooks | University of Alabama in Huntsville Bookstore">
            <a:extLst>
              <a:ext uri="{FF2B5EF4-FFF2-40B4-BE49-F238E27FC236}">
                <a16:creationId xmlns:a16="http://schemas.microsoft.com/office/drawing/2014/main" id="{4FF53855-2D9E-40D6-B2C4-507717222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942" y="4468250"/>
            <a:ext cx="1401244" cy="55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2021 STAR Annual Report">
            <a:extLst>
              <a:ext uri="{FF2B5EF4-FFF2-40B4-BE49-F238E27FC236}">
                <a16:creationId xmlns:a16="http://schemas.microsoft.com/office/drawing/2014/main" id="{A6B23975-98E8-4592-99D4-504033EFE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585" y="3393389"/>
            <a:ext cx="850559" cy="84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Home">
            <a:extLst>
              <a:ext uri="{FF2B5EF4-FFF2-40B4-BE49-F238E27FC236}">
                <a16:creationId xmlns:a16="http://schemas.microsoft.com/office/drawing/2014/main" id="{E7B04C39-BA27-455B-B9DE-69B89A8DA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492" y="2840320"/>
            <a:ext cx="1684053" cy="32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Logos | Marketing &amp; Creative Services | Office of Communications and  Marketing | The George Washington University">
            <a:extLst>
              <a:ext uri="{FF2B5EF4-FFF2-40B4-BE49-F238E27FC236}">
                <a16:creationId xmlns:a16="http://schemas.microsoft.com/office/drawing/2014/main" id="{3FDBDA84-CFCD-45A8-8A9E-78D5F31F2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829" y="2080546"/>
            <a:ext cx="819106" cy="61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SSEC Home">
            <a:extLst>
              <a:ext uri="{FF2B5EF4-FFF2-40B4-BE49-F238E27FC236}">
                <a16:creationId xmlns:a16="http://schemas.microsoft.com/office/drawing/2014/main" id="{2A6C9AC8-53C6-45F7-ADA7-927BCF7C7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661" y="4697635"/>
            <a:ext cx="930291" cy="65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99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8DEB2-EBFB-4C08-A678-061994ADB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altLang="zh-TW" sz="2800" b="1" dirty="0">
                <a:latin typeface="Arial" panose="020B0604020202020204" pitchFamily="34" charset="0"/>
                <a:cs typeface="Arial" panose="020B0604020202020204" pitchFamily="34" charset="0"/>
              </a:rPr>
              <a:t>Design of Wildfire OSSE Experiment</a:t>
            </a:r>
            <a:endParaRPr lang="en-US" sz="28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9F1706-906C-4F7F-8D94-15E63DEB99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33" t="19592" r="11508" b="15782"/>
          <a:stretch/>
        </p:blipFill>
        <p:spPr>
          <a:xfrm>
            <a:off x="347970" y="1073019"/>
            <a:ext cx="8491604" cy="5673013"/>
          </a:xfrm>
          <a:prstGeom prst="rect">
            <a:avLst/>
          </a:prstGeom>
        </p:spPr>
      </p:pic>
      <p:pic>
        <p:nvPicPr>
          <p:cNvPr id="10" name="Picture 2" descr="Arthur Mizzi">
            <a:extLst>
              <a:ext uri="{FF2B5EF4-FFF2-40B4-BE49-F238E27FC236}">
                <a16:creationId xmlns:a16="http://schemas.microsoft.com/office/drawing/2014/main" id="{4431F4E9-FA0A-43A1-A531-AA4679F4C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212" y="4938521"/>
            <a:ext cx="1184594" cy="148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096B58-C8BF-4E59-AE0A-AAF9E0DD46A9}"/>
              </a:ext>
            </a:extLst>
          </p:cNvPr>
          <p:cNvSpPr txBox="1"/>
          <p:nvPr/>
        </p:nvSpPr>
        <p:spPr>
          <a:xfrm>
            <a:off x="10394319" y="5340259"/>
            <a:ext cx="1722214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Arthur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Mizzi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(NASA Ames)</a:t>
            </a:r>
          </a:p>
        </p:txBody>
      </p:sp>
      <p:pic>
        <p:nvPicPr>
          <p:cNvPr id="12" name="Picture 2" descr="Congmeng Lyu - Research Associate (Research Scientist I) - NOAA CSL /  Cooperative Institute for Research in Environmental Sciences | LinkedIn">
            <a:extLst>
              <a:ext uri="{FF2B5EF4-FFF2-40B4-BE49-F238E27FC236}">
                <a16:creationId xmlns:a16="http://schemas.microsoft.com/office/drawing/2014/main" id="{C8054C70-E3A1-46DD-9C32-E6C4A7784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332" y="1458401"/>
            <a:ext cx="1247474" cy="124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28FB886-4421-469C-A777-6F436F9DCA26}"/>
              </a:ext>
            </a:extLst>
          </p:cNvPr>
          <p:cNvSpPr txBox="1"/>
          <p:nvPr/>
        </p:nvSpPr>
        <p:spPr>
          <a:xfrm>
            <a:off x="10394319" y="1758972"/>
            <a:ext cx="1722214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Trammell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Lyu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(NOAA/CU)</a:t>
            </a:r>
          </a:p>
        </p:txBody>
      </p:sp>
      <p:pic>
        <p:nvPicPr>
          <p:cNvPr id="20" name="Picture 4" descr="NOAA CSL Staff: Siyuan Wang">
            <a:extLst>
              <a:ext uri="{FF2B5EF4-FFF2-40B4-BE49-F238E27FC236}">
                <a16:creationId xmlns:a16="http://schemas.microsoft.com/office/drawing/2014/main" id="{1130FE49-56DA-4454-BF88-3DDE3F0C4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212" y="3165499"/>
            <a:ext cx="1159098" cy="144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0C4C5FB-9C09-4C57-ACD7-7968DD62321E}"/>
              </a:ext>
            </a:extLst>
          </p:cNvPr>
          <p:cNvSpPr txBox="1"/>
          <p:nvPr/>
        </p:nvSpPr>
        <p:spPr>
          <a:xfrm>
            <a:off x="10394319" y="3570607"/>
            <a:ext cx="1722214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Siyuan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Wang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(NOAA/CU)</a:t>
            </a:r>
          </a:p>
        </p:txBody>
      </p:sp>
    </p:spTree>
    <p:extLst>
      <p:ext uri="{BB962C8B-B14F-4D97-AF65-F5344CB8AC3E}">
        <p14:creationId xmlns:p14="http://schemas.microsoft.com/office/powerpoint/2010/main" val="1802615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8DEB2-EBFB-4C08-A678-061994ADB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altLang="zh-TW" sz="2800" b="1" dirty="0">
                <a:latin typeface="Arial" panose="020B0604020202020204" pitchFamily="34" charset="0"/>
                <a:cs typeface="Arial" panose="020B0604020202020204" pitchFamily="34" charset="0"/>
              </a:rPr>
              <a:t>Evaluation of Model Nature Run with FIREX-AQ </a:t>
            </a:r>
            <a:r>
              <a:rPr lang="en-US" altLang="zh-TW" sz="2800" dirty="0">
                <a:latin typeface="Arial" panose="020B0604020202020204" pitchFamily="34" charset="0"/>
                <a:cs typeface="Arial" panose="020B0604020202020204" pitchFamily="34" charset="0"/>
              </a:rPr>
              <a:t>(Williams Flat) </a:t>
            </a:r>
            <a:endParaRPr lang="en-US" sz="2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BC4AAAA9-FD26-46C7-B8A0-D51CE3BC83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0" r="19950"/>
          <a:stretch/>
        </p:blipFill>
        <p:spPr>
          <a:xfrm>
            <a:off x="169508" y="1763486"/>
            <a:ext cx="11852984" cy="47212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58551D-26B3-40E7-8D12-02CB20146116}"/>
              </a:ext>
            </a:extLst>
          </p:cNvPr>
          <p:cNvSpPr txBox="1"/>
          <p:nvPr/>
        </p:nvSpPr>
        <p:spPr>
          <a:xfrm>
            <a:off x="591031" y="1138888"/>
            <a:ext cx="11009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Updated RAVE wildfire emissions (Li et al.,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RSE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2022) with FIREX-AQ derived emission factors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494FD63-FBC0-4EE2-87B2-2122898F48F9}"/>
              </a:ext>
            </a:extLst>
          </p:cNvPr>
          <p:cNvSpPr/>
          <p:nvPr/>
        </p:nvSpPr>
        <p:spPr>
          <a:xfrm>
            <a:off x="634483" y="4655976"/>
            <a:ext cx="1399592" cy="1352938"/>
          </a:xfrm>
          <a:prstGeom prst="ellipse">
            <a:avLst/>
          </a:prstGeom>
          <a:noFill/>
          <a:ln w="3810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19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8DEB2-EBFB-4C08-A678-061994ADB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altLang="zh-TW" sz="2800" b="1" dirty="0">
                <a:latin typeface="Arial" panose="020B0604020202020204" pitchFamily="34" charset="0"/>
                <a:cs typeface="Arial" panose="020B0604020202020204" pitchFamily="34" charset="0"/>
              </a:rPr>
              <a:t>Plume-Rise w/ Machine Learning trained on</a:t>
            </a:r>
          </a:p>
          <a:p>
            <a:r>
              <a:rPr lang="en-US" altLang="zh-TW" sz="2800" b="1" dirty="0">
                <a:latin typeface="Arial" panose="020B0604020202020204" pitchFamily="34" charset="0"/>
                <a:cs typeface="Arial" panose="020B0604020202020204" pitchFamily="34" charset="0"/>
              </a:rPr>
              <a:t>Large Eddy Simulations</a:t>
            </a:r>
            <a:endParaRPr lang="en-US" sz="28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31A82B-90AE-410D-BFCC-9B697206B7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47" t="39291" r="58025" b="5653"/>
          <a:stretch/>
        </p:blipFill>
        <p:spPr>
          <a:xfrm>
            <a:off x="343674" y="1417018"/>
            <a:ext cx="3857176" cy="4696454"/>
          </a:xfrm>
          <a:prstGeom prst="rect">
            <a:avLst/>
          </a:prstGeom>
        </p:spPr>
      </p:pic>
      <p:pic>
        <p:nvPicPr>
          <p:cNvPr id="7" name="Picture 4" descr="NOAA CSL Staff: Siyuan Wang">
            <a:extLst>
              <a:ext uri="{FF2B5EF4-FFF2-40B4-BE49-F238E27FC236}">
                <a16:creationId xmlns:a16="http://schemas.microsoft.com/office/drawing/2014/main" id="{6BD55756-2D4F-415E-A741-3E69FFD41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876" y="2130107"/>
            <a:ext cx="1159098" cy="144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59904D-8B30-45D0-A851-276573A4149B}"/>
              </a:ext>
            </a:extLst>
          </p:cNvPr>
          <p:cNvSpPr txBox="1"/>
          <p:nvPr/>
        </p:nvSpPr>
        <p:spPr>
          <a:xfrm>
            <a:off x="9794318" y="3600689"/>
            <a:ext cx="1722214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Siyuan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Wang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(NOAA/CU)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AFC674-8B05-42D3-8DD0-5B6408D97C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497" t="50000" r="19437" b="9094"/>
          <a:stretch/>
        </p:blipFill>
        <p:spPr>
          <a:xfrm>
            <a:off x="9698692" y="4387618"/>
            <a:ext cx="2022466" cy="17258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5AC273-9C4D-4E01-A376-A50C5DA902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362" t="39291" r="29371" b="5653"/>
          <a:stretch/>
        </p:blipFill>
        <p:spPr>
          <a:xfrm>
            <a:off x="4578993" y="1574465"/>
            <a:ext cx="4741556" cy="469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3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8DEB2-EBFB-4C08-A678-061994ADB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altLang="zh-TW" sz="2800" b="1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sz="28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D87516-F5E4-4AA6-8E38-9391A74ABCA4}"/>
              </a:ext>
            </a:extLst>
          </p:cNvPr>
          <p:cNvSpPr txBox="1"/>
          <p:nvPr/>
        </p:nvSpPr>
        <p:spPr>
          <a:xfrm>
            <a:off x="687313" y="1422893"/>
            <a:ext cx="1081737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Both"/>
              <a:tabLst>
                <a:tab pos="460375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Best practices for constraining NOx emissions with TEMPO observations:</a:t>
            </a:r>
          </a:p>
          <a:p>
            <a:pPr marL="914400" lvl="1" indent="-457200">
              <a:buFont typeface="Wingdings" panose="05000000000000000000" pitchFamily="2" charset="2"/>
              <a:buChar char="§"/>
              <a:tabLst>
                <a:tab pos="460375" algn="l"/>
              </a:tabLst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§"/>
              <a:tabLst>
                <a:tab pos="460375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Utilize short DA window to avoid representativeness errors</a:t>
            </a:r>
          </a:p>
          <a:p>
            <a:pPr marL="914400" lvl="1" indent="-457200">
              <a:buFont typeface="Wingdings" panose="05000000000000000000" pitchFamily="2" charset="2"/>
              <a:buChar char="§"/>
              <a:tabLst>
                <a:tab pos="460375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Increase the frequency of assimilation cycling (e.g., 1 or 2 hours)</a:t>
            </a:r>
          </a:p>
          <a:p>
            <a:pPr marL="914400" lvl="1" indent="-457200">
              <a:buFont typeface="Wingdings" panose="05000000000000000000" pitchFamily="2" charset="2"/>
              <a:buChar char="§"/>
              <a:tabLst>
                <a:tab pos="460375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Jointly constrain concentrations and emissions (when model errors exist)</a:t>
            </a:r>
          </a:p>
          <a:p>
            <a:pPr lvl="1">
              <a:tabLst>
                <a:tab pos="460375" algn="l"/>
              </a:tabLs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tabLst>
                <a:tab pos="460375" algn="l"/>
              </a:tabLst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work: include HCHO and O</a:t>
            </a:r>
            <a:r>
              <a:rPr lang="en-US" sz="2000" baseline="-2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OSSE, and perform real chemical data assimilation experiments with TROPOMI / TEMPO data</a:t>
            </a:r>
          </a:p>
          <a:p>
            <a:pPr marL="457200" indent="-457200">
              <a:buAutoNum type="arabicParenBoth"/>
              <a:tabLst>
                <a:tab pos="460375" algn="l"/>
              </a:tabLs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Both"/>
              <a:tabLst>
                <a:tab pos="460375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Perform OSSE to demonstrate value of improving wildfire emissions estimation and plume-rise using synthetic TEMPO AOD and ALH</a:t>
            </a:r>
          </a:p>
          <a:p>
            <a:pPr marL="800100" lvl="1" indent="-342900">
              <a:buFont typeface="Wingdings" panose="05000000000000000000" pitchFamily="2" charset="2"/>
              <a:buChar char="§"/>
              <a:tabLst>
                <a:tab pos="460375" algn="l"/>
                <a:tab pos="914400" algn="l"/>
              </a:tabLst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  <a:tabLst>
                <a:tab pos="460375" algn="l"/>
                <a:tab pos="91440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addition to improving emissions estimation, need to improve plume-injection height </a:t>
            </a:r>
          </a:p>
          <a:p>
            <a:pPr marL="800100" lvl="1" indent="-342900">
              <a:buFont typeface="Wingdings" panose="05000000000000000000" pitchFamily="2" charset="2"/>
              <a:buChar char="§"/>
              <a:tabLst>
                <a:tab pos="460375" algn="l"/>
                <a:tab pos="914400" algn="l"/>
              </a:tabLs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tabLst>
                <a:tab pos="460375" algn="l"/>
                <a:tab pos="914400" algn="l"/>
              </a:tabLst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work: Incorporate multiple smoke/aerosol layer height satellite products in addition to TEMPO, including MISR, TROPOMI/AOCH, GOES-16/17 Stereoscopic </a:t>
            </a:r>
          </a:p>
        </p:txBody>
      </p:sp>
    </p:spTree>
    <p:extLst>
      <p:ext uri="{BB962C8B-B14F-4D97-AF65-F5344CB8AC3E}">
        <p14:creationId xmlns:p14="http://schemas.microsoft.com/office/powerpoint/2010/main" val="1269657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8DEB2-EBFB-4C08-A678-061994ADB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What is the need for near real-time updating of emissions?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0EB60A5-CC12-4FF5-B5E6-45BD7FFE0C48}"/>
              </a:ext>
            </a:extLst>
          </p:cNvPr>
          <p:cNvGrpSpPr/>
          <p:nvPr/>
        </p:nvGrpSpPr>
        <p:grpSpPr>
          <a:xfrm>
            <a:off x="175674" y="1209253"/>
            <a:ext cx="5259879" cy="4869890"/>
            <a:chOff x="-44116" y="629998"/>
            <a:chExt cx="5259879" cy="4869890"/>
          </a:xfrm>
        </p:grpSpPr>
        <p:pic>
          <p:nvPicPr>
            <p:cNvPr id="7" name="Google Shape;93;p13">
              <a:extLst>
                <a:ext uri="{FF2B5EF4-FFF2-40B4-BE49-F238E27FC236}">
                  <a16:creationId xmlns:a16="http://schemas.microsoft.com/office/drawing/2014/main" id="{7B163365-0200-47DB-B6FC-247E30EB680A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27027"/>
            <a:stretch/>
          </p:blipFill>
          <p:spPr>
            <a:xfrm>
              <a:off x="237105" y="1565152"/>
              <a:ext cx="4978658" cy="3934736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8" name="Google Shape;102;p13">
              <a:extLst>
                <a:ext uri="{FF2B5EF4-FFF2-40B4-BE49-F238E27FC236}">
                  <a16:creationId xmlns:a16="http://schemas.microsoft.com/office/drawing/2014/main" id="{3C55EC2A-63E7-4D47-96C9-BC502EB1E9DC}"/>
                </a:ext>
              </a:extLst>
            </p:cNvPr>
            <p:cNvSpPr txBox="1"/>
            <p:nvPr/>
          </p:nvSpPr>
          <p:spPr>
            <a:xfrm>
              <a:off x="-44116" y="629998"/>
              <a:ext cx="5259879" cy="5699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i="0" u="none" strike="noStrike" cap="none" dirty="0">
                  <a:latin typeface="Arial" panose="020B0604020202020204" pitchFamily="34" charset="0"/>
                  <a:ea typeface="Corbel"/>
                  <a:cs typeface="Arial" panose="020B0604020202020204" pitchFamily="34" charset="0"/>
                  <a:sym typeface="Corbel"/>
                </a:rPr>
                <a:t>Capture rapid changes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i="0" u="none" strike="noStrike" cap="none" dirty="0">
                  <a:latin typeface="Arial" panose="020B0604020202020204" pitchFamily="34" charset="0"/>
                  <a:ea typeface="Corbel"/>
                  <a:cs typeface="Arial" panose="020B0604020202020204" pitchFamily="34" charset="0"/>
                  <a:sym typeface="Corbel"/>
                </a:rPr>
                <a:t>in human activity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69F862A-5324-4735-B1F8-860466087D98}"/>
              </a:ext>
            </a:extLst>
          </p:cNvPr>
          <p:cNvSpPr txBox="1"/>
          <p:nvPr/>
        </p:nvSpPr>
        <p:spPr>
          <a:xfrm>
            <a:off x="456895" y="6231542"/>
            <a:ext cx="4978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400" dirty="0">
                <a:latin typeface="Arial" panose="020B0604020202020204" pitchFamily="34" charset="0"/>
                <a:ea typeface="Corbel"/>
                <a:cs typeface="Arial" panose="020B0604020202020204" pitchFamily="34" charset="0"/>
                <a:sym typeface="Corbel"/>
              </a:rPr>
              <a:t>Photo: Eric English</a:t>
            </a:r>
          </a:p>
          <a:p>
            <a:pPr lvl="0" algn="ctr"/>
            <a:r>
              <a:rPr lang="en-US" sz="1400" dirty="0">
                <a:latin typeface="Arial" panose="020B0604020202020204" pitchFamily="34" charset="0"/>
                <a:ea typeface="Corbel"/>
                <a:cs typeface="Arial" panose="020B0604020202020204" pitchFamily="34" charset="0"/>
                <a:sym typeface="Corbel"/>
              </a:rPr>
              <a:t>Source: www.thedenverchannel.com 2020/03/31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36479B-CAA9-4BFB-8A75-0E361D273C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543" t="59456" r="15674" b="5442"/>
          <a:stretch/>
        </p:blipFill>
        <p:spPr>
          <a:xfrm>
            <a:off x="6114659" y="2097752"/>
            <a:ext cx="5697214" cy="4060446"/>
          </a:xfrm>
          <a:prstGeom prst="rect">
            <a:avLst/>
          </a:prstGeom>
        </p:spPr>
      </p:pic>
      <p:sp>
        <p:nvSpPr>
          <p:cNvPr id="11" name="Google Shape;102;p13">
            <a:extLst>
              <a:ext uri="{FF2B5EF4-FFF2-40B4-BE49-F238E27FC236}">
                <a16:creationId xmlns:a16="http://schemas.microsoft.com/office/drawing/2014/main" id="{1AEDA0A3-D460-48A4-AB21-ADA87CB53518}"/>
              </a:ext>
            </a:extLst>
          </p:cNvPr>
          <p:cNvSpPr txBox="1"/>
          <p:nvPr/>
        </p:nvSpPr>
        <p:spPr>
          <a:xfrm>
            <a:off x="6333326" y="1221095"/>
            <a:ext cx="5259879" cy="569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Arial" panose="020B0604020202020204" pitchFamily="34" charset="0"/>
                <a:ea typeface="Corbel"/>
                <a:cs typeface="Arial" panose="020B0604020202020204" pitchFamily="34" charset="0"/>
                <a:sym typeface="Corbel"/>
              </a:rPr>
              <a:t>Improve AQ forecasting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Arial" panose="020B0604020202020204" pitchFamily="34" charset="0"/>
                <a:ea typeface="Corbel"/>
                <a:cs typeface="Arial" panose="020B0604020202020204" pitchFamily="34" charset="0"/>
                <a:sym typeface="Corbel"/>
              </a:rPr>
              <a:t>of wildfire emissions</a:t>
            </a:r>
            <a:endParaRPr lang="en-US" b="1" i="0" u="none" strike="noStrike" cap="none" dirty="0">
              <a:latin typeface="Arial" panose="020B0604020202020204" pitchFamily="34" charset="0"/>
              <a:ea typeface="Corbel"/>
              <a:cs typeface="Arial" panose="020B0604020202020204" pitchFamily="34" charset="0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84402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8DEB2-EBFB-4C08-A678-061994ADB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Research Objectives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9B79CF-CEB3-49BD-9CC6-A7285B5BED48}"/>
              </a:ext>
            </a:extLst>
          </p:cNvPr>
          <p:cNvSpPr txBox="1"/>
          <p:nvPr/>
        </p:nvSpPr>
        <p:spPr>
          <a:xfrm>
            <a:off x="942659" y="1368572"/>
            <a:ext cx="101976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Both"/>
              <a:tabLst>
                <a:tab pos="460375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Perform Observing System Simulation Experiment (OSSE) to demonstrate value of 	NO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emissions updating using synthetic TEMPO NO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Both"/>
              <a:tabLst>
                <a:tab pos="460375" algn="l"/>
              </a:tabLs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Both"/>
              <a:tabLst>
                <a:tab pos="460375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Perform OSSE to demonstrate value of improving wildfire emissions estimation and plume-rise using synthetic TEMPO AOD and ALH</a:t>
            </a:r>
          </a:p>
        </p:txBody>
      </p:sp>
      <p:pic>
        <p:nvPicPr>
          <p:cNvPr id="12" name="Picture 2" descr="https://nesdis-prod.s3.amazonaws.com/2021-08/GEO_XO_Timeline1-21-21V3.jpg?_ga=2.31427199.1108479592.1682572116-666685768.1611949757">
            <a:extLst>
              <a:ext uri="{FF2B5EF4-FFF2-40B4-BE49-F238E27FC236}">
                <a16:creationId xmlns:a16="http://schemas.microsoft.com/office/drawing/2014/main" id="{29A161E4-17C0-4E56-9A45-627A78880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923" y="3955103"/>
            <a:ext cx="8072154" cy="160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486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8DEB2-EBFB-4C08-A678-061994ADB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Developing a NRT Bottom-Up Emissions Inventory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of COVID-19</a:t>
            </a:r>
          </a:p>
        </p:txBody>
      </p:sp>
      <p:pic>
        <p:nvPicPr>
          <p:cNvPr id="5" name="image1.png">
            <a:extLst>
              <a:ext uri="{FF2B5EF4-FFF2-40B4-BE49-F238E27FC236}">
                <a16:creationId xmlns:a16="http://schemas.microsoft.com/office/drawing/2014/main" id="{BFCE4DF3-58C7-401C-B3D9-52524AD6811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599372" y="1108291"/>
            <a:ext cx="4950729" cy="5579093"/>
          </a:xfrm>
          <a:prstGeom prst="rect">
            <a:avLst/>
          </a:prstGeom>
          <a:ln/>
        </p:spPr>
      </p:pic>
      <p:pic>
        <p:nvPicPr>
          <p:cNvPr id="6" name="Picture 2" descr="NOAA CSL Staff: Jian He">
            <a:extLst>
              <a:ext uri="{FF2B5EF4-FFF2-40B4-BE49-F238E27FC236}">
                <a16:creationId xmlns:a16="http://schemas.microsoft.com/office/drawing/2014/main" id="{91A9D28A-5926-4B6A-A05C-B4B2A59FF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4" r="19853"/>
          <a:stretch/>
        </p:blipFill>
        <p:spPr bwMode="auto">
          <a:xfrm>
            <a:off x="242803" y="1483567"/>
            <a:ext cx="1190945" cy="176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906A18-116B-415D-B013-E161302C1E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4" r="12601"/>
          <a:stretch/>
        </p:blipFill>
        <p:spPr>
          <a:xfrm>
            <a:off x="242803" y="4034909"/>
            <a:ext cx="1197113" cy="15354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57689E-89CC-4A2A-B019-A4AC453C71FB}"/>
              </a:ext>
            </a:extLst>
          </p:cNvPr>
          <p:cNvSpPr txBox="1"/>
          <p:nvPr/>
        </p:nvSpPr>
        <p:spPr>
          <a:xfrm>
            <a:off x="110658" y="3251507"/>
            <a:ext cx="1455234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Jian He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(NOAA/CU)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983DE1-FB36-4F56-BDFB-B104ADD5B7B2}"/>
              </a:ext>
            </a:extLst>
          </p:cNvPr>
          <p:cNvSpPr txBox="1"/>
          <p:nvPr/>
        </p:nvSpPr>
        <p:spPr>
          <a:xfrm>
            <a:off x="58515" y="5570376"/>
            <a:ext cx="1559519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Colin Harkins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(NOAA/CU)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E7AC02C-9AFE-49B6-8AA9-5A9556D72262}"/>
              </a:ext>
            </a:extLst>
          </p:cNvPr>
          <p:cNvGrpSpPr/>
          <p:nvPr/>
        </p:nvGrpSpPr>
        <p:grpSpPr>
          <a:xfrm>
            <a:off x="6788225" y="1012265"/>
            <a:ext cx="5293117" cy="2686057"/>
            <a:chOff x="6788225" y="1012265"/>
            <a:chExt cx="5293117" cy="2686057"/>
          </a:xfrm>
        </p:grpSpPr>
        <p:pic>
          <p:nvPicPr>
            <p:cNvPr id="13" name="image3.png">
              <a:extLst>
                <a:ext uri="{FF2B5EF4-FFF2-40B4-BE49-F238E27FC236}">
                  <a16:creationId xmlns:a16="http://schemas.microsoft.com/office/drawing/2014/main" id="{C24973DA-69DF-4C37-B691-4090F60785F4}"/>
                </a:ext>
              </a:extLst>
            </p:cNvPr>
            <p:cNvPicPr/>
            <p:nvPr/>
          </p:nvPicPr>
          <p:blipFill rotWithShape="1">
            <a:blip r:embed="rId5"/>
            <a:srcRect b="61798"/>
            <a:stretch/>
          </p:blipFill>
          <p:spPr>
            <a:xfrm>
              <a:off x="6788225" y="1425129"/>
              <a:ext cx="5293117" cy="2273193"/>
            </a:xfrm>
            <a:prstGeom prst="rect">
              <a:avLst/>
            </a:prstGeom>
            <a:ln/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D2B118-8D2D-418D-8184-9EA8153F0EFE}"/>
                </a:ext>
              </a:extLst>
            </p:cNvPr>
            <p:cNvSpPr txBox="1"/>
            <p:nvPr/>
          </p:nvSpPr>
          <p:spPr>
            <a:xfrm>
              <a:off x="7591971" y="1012265"/>
              <a:ext cx="36856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2019 → 2020 Changes (Apr – Jul)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FAA9E01-B63C-4403-8877-C3F6792AE285}"/>
              </a:ext>
            </a:extLst>
          </p:cNvPr>
          <p:cNvSpPr txBox="1"/>
          <p:nvPr/>
        </p:nvSpPr>
        <p:spPr>
          <a:xfrm>
            <a:off x="0" y="6491142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et al. (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submitted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F8AB70-F846-4E88-8004-0D239408220A}"/>
              </a:ext>
            </a:extLst>
          </p:cNvPr>
          <p:cNvGrpSpPr/>
          <p:nvPr/>
        </p:nvGrpSpPr>
        <p:grpSpPr>
          <a:xfrm>
            <a:off x="6860809" y="3839720"/>
            <a:ext cx="5147945" cy="2568460"/>
            <a:chOff x="6860809" y="3839720"/>
            <a:chExt cx="5147945" cy="256846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F8A19DF-7864-49CA-945C-777EE2654330}"/>
                </a:ext>
              </a:extLst>
            </p:cNvPr>
            <p:cNvSpPr txBox="1"/>
            <p:nvPr/>
          </p:nvSpPr>
          <p:spPr>
            <a:xfrm>
              <a:off x="7591970" y="3839720"/>
              <a:ext cx="36856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2020 → 2021 Changes (Apr – Jul)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2803CE9-9F8A-4ED5-9F95-92C1E268909E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762"/>
            <a:stretch/>
          </p:blipFill>
          <p:spPr>
            <a:xfrm>
              <a:off x="6860809" y="4209051"/>
              <a:ext cx="5147945" cy="21991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658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8DEB2-EBFB-4C08-A678-061994ADB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Health Impact Assessment of COVID-19 Pandemic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19A52C-C55F-4131-8518-DE42FF30D1A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75" y="1744702"/>
            <a:ext cx="9220979" cy="47464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FE33B5-8E66-4C2E-B310-1610D7BB9DCF}"/>
              </a:ext>
            </a:extLst>
          </p:cNvPr>
          <p:cNvSpPr txBox="1"/>
          <p:nvPr/>
        </p:nvSpPr>
        <p:spPr>
          <a:xfrm>
            <a:off x="0" y="6491142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et al. (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submitted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ABA0A4-EF96-4879-AB01-D29A67B7EAF8}"/>
              </a:ext>
            </a:extLst>
          </p:cNvPr>
          <p:cNvSpPr txBox="1"/>
          <p:nvPr/>
        </p:nvSpPr>
        <p:spPr>
          <a:xfrm>
            <a:off x="180757" y="1129496"/>
            <a:ext cx="11830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10-15%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decrease in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anthro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NO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VOC →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4-5%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decrease in premature mortality due to air pollution</a:t>
            </a:r>
          </a:p>
        </p:txBody>
      </p:sp>
      <p:pic>
        <p:nvPicPr>
          <p:cNvPr id="8" name="Picture 2" descr="Kate O'Dell awarded Air and Waste Management Association scholarship –  Department of Atmospheric Science | Colorado State University">
            <a:extLst>
              <a:ext uri="{FF2B5EF4-FFF2-40B4-BE49-F238E27FC236}">
                <a16:creationId xmlns:a16="http://schemas.microsoft.com/office/drawing/2014/main" id="{FDBF81D3-03E4-4613-8A4F-CF5628329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819" y="1860635"/>
            <a:ext cx="1093864" cy="145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2F08E6-C9EA-43B5-86FF-22005DED243D}"/>
              </a:ext>
            </a:extLst>
          </p:cNvPr>
          <p:cNvSpPr txBox="1"/>
          <p:nvPr/>
        </p:nvSpPr>
        <p:spPr>
          <a:xfrm>
            <a:off x="9983577" y="3319120"/>
            <a:ext cx="1741738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Katelyn O’Dell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(GWU)</a:t>
            </a:r>
          </a:p>
        </p:txBody>
      </p:sp>
      <p:pic>
        <p:nvPicPr>
          <p:cNvPr id="10" name="Picture 4" descr="Susan Anenberg">
            <a:extLst>
              <a:ext uri="{FF2B5EF4-FFF2-40B4-BE49-F238E27FC236}">
                <a16:creationId xmlns:a16="http://schemas.microsoft.com/office/drawing/2014/main" id="{9ACB7813-2D5B-43DB-81E9-F779BA181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819" y="4224217"/>
            <a:ext cx="1093864" cy="140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9ADF3D-C22C-4684-858D-56306AAA5E30}"/>
              </a:ext>
            </a:extLst>
          </p:cNvPr>
          <p:cNvSpPr txBox="1"/>
          <p:nvPr/>
        </p:nvSpPr>
        <p:spPr>
          <a:xfrm>
            <a:off x="9891772" y="5629359"/>
            <a:ext cx="1923956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Susan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Anenberg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(GWU)</a:t>
            </a:r>
          </a:p>
        </p:txBody>
      </p:sp>
    </p:spTree>
    <p:extLst>
      <p:ext uri="{BB962C8B-B14F-4D97-AF65-F5344CB8AC3E}">
        <p14:creationId xmlns:p14="http://schemas.microsoft.com/office/powerpoint/2010/main" val="1149706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8DEB2-EBFB-4C08-A678-061994ADB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OSSE for NO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Emissions Updating during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COVID-19 Pandemic</a:t>
            </a:r>
          </a:p>
        </p:txBody>
      </p:sp>
      <p:pic>
        <p:nvPicPr>
          <p:cNvPr id="11" name="圖片 5">
            <a:extLst>
              <a:ext uri="{FF2B5EF4-FFF2-40B4-BE49-F238E27FC236}">
                <a16:creationId xmlns:a16="http://schemas.microsoft.com/office/drawing/2014/main" id="{D04CB30B-5C4D-4ECC-9D48-5EFB46E1A8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6" b="-1"/>
          <a:stretch/>
        </p:blipFill>
        <p:spPr>
          <a:xfrm>
            <a:off x="41885" y="1634199"/>
            <a:ext cx="5922520" cy="3402629"/>
          </a:xfrm>
          <a:prstGeom prst="rect">
            <a:avLst/>
          </a:prstGeom>
        </p:spPr>
      </p:pic>
      <p:sp>
        <p:nvSpPr>
          <p:cNvPr id="12" name="文字方塊 10">
            <a:extLst>
              <a:ext uri="{FF2B5EF4-FFF2-40B4-BE49-F238E27FC236}">
                <a16:creationId xmlns:a16="http://schemas.microsoft.com/office/drawing/2014/main" id="{BD22091D-EC92-44AD-8E5D-03FBF0872556}"/>
              </a:ext>
            </a:extLst>
          </p:cNvPr>
          <p:cNvSpPr txBox="1"/>
          <p:nvPr/>
        </p:nvSpPr>
        <p:spPr>
          <a:xfrm>
            <a:off x="666440" y="1075250"/>
            <a:ext cx="43494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b="1" dirty="0">
                <a:latin typeface="Arial" panose="020B0604020202020204" pitchFamily="34" charset="0"/>
                <a:cs typeface="Arial" panose="020B0604020202020204" pitchFamily="34" charset="0"/>
              </a:rPr>
              <a:t>Simulate NO</a:t>
            </a:r>
            <a:r>
              <a:rPr lang="en-US" altLang="zh-TW" sz="1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TW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b="1" dirty="0">
                <a:latin typeface="Arial" panose="020B0604020202020204" pitchFamily="34" charset="0"/>
                <a:cs typeface="Arial" panose="020B0604020202020204" pitchFamily="34" charset="0"/>
              </a:rPr>
              <a:t>w/ COVID-19 emissions in WRF-Chem (Nature Run)</a:t>
            </a:r>
            <a:endParaRPr lang="zh-TW" altLang="en-US" b="1" dirty="0"/>
          </a:p>
        </p:txBody>
      </p:sp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F145D39B-088B-4AAE-ACDE-48209FB226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2" r="9180" b="6088"/>
          <a:stretch/>
        </p:blipFill>
        <p:spPr>
          <a:xfrm>
            <a:off x="5964406" y="1560730"/>
            <a:ext cx="6185710" cy="362671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F68A867-F690-45C2-9AB5-69F929808168}"/>
              </a:ext>
            </a:extLst>
          </p:cNvPr>
          <p:cNvSpPr/>
          <p:nvPr/>
        </p:nvSpPr>
        <p:spPr>
          <a:xfrm>
            <a:off x="1558212" y="1634199"/>
            <a:ext cx="2565919" cy="1759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39859E-2992-428B-936E-4FC297A9B4E7}"/>
              </a:ext>
            </a:extLst>
          </p:cNvPr>
          <p:cNvSpPr/>
          <p:nvPr/>
        </p:nvSpPr>
        <p:spPr>
          <a:xfrm>
            <a:off x="7560906" y="1634199"/>
            <a:ext cx="2712098" cy="1747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文字方塊 10">
            <a:extLst>
              <a:ext uri="{FF2B5EF4-FFF2-40B4-BE49-F238E27FC236}">
                <a16:creationId xmlns:a16="http://schemas.microsoft.com/office/drawing/2014/main" id="{CC9022FC-46FA-4633-B7B4-06CB1E5569C9}"/>
              </a:ext>
            </a:extLst>
          </p:cNvPr>
          <p:cNvSpPr txBox="1"/>
          <p:nvPr/>
        </p:nvSpPr>
        <p:spPr>
          <a:xfrm>
            <a:off x="7147754" y="1075250"/>
            <a:ext cx="40023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latin typeface="Arial" panose="020B0604020202020204" pitchFamily="34" charset="0"/>
                <a:cs typeface="Arial" panose="020B0604020202020204" pitchFamily="34" charset="0"/>
              </a:rPr>
              <a:t>Generated TEMPO Synthetic Data from WRF-Chem (12 km x 12 km)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62CF5A-76C0-4BF9-89B6-AD45347D6E17}"/>
              </a:ext>
            </a:extLst>
          </p:cNvPr>
          <p:cNvSpPr/>
          <p:nvPr/>
        </p:nvSpPr>
        <p:spPr>
          <a:xfrm>
            <a:off x="6428709" y="5049038"/>
            <a:ext cx="5467822" cy="174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2" descr="Chia-Hua HSU | PhD Student | Master of Science | University of Colorado  Boulder, CO | CUB | Menchanical Engineering">
            <a:extLst>
              <a:ext uri="{FF2B5EF4-FFF2-40B4-BE49-F238E27FC236}">
                <a16:creationId xmlns:a16="http://schemas.microsoft.com/office/drawing/2014/main" id="{87144B84-6908-45E2-B4E6-3BA37BF80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26" y="4720929"/>
            <a:ext cx="1316029" cy="131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28D51B2-505A-4873-A6B1-54EBCBDFFCF8}"/>
              </a:ext>
            </a:extLst>
          </p:cNvPr>
          <p:cNvSpPr txBox="1"/>
          <p:nvPr/>
        </p:nvSpPr>
        <p:spPr>
          <a:xfrm>
            <a:off x="193779" y="6036958"/>
            <a:ext cx="1722214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Chia-Hua Hsu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(NOAA/CU)</a:t>
            </a:r>
          </a:p>
        </p:txBody>
      </p:sp>
      <p:pic>
        <p:nvPicPr>
          <p:cNvPr id="21" name="Picture 2" descr="Arthur Mizzi">
            <a:extLst>
              <a:ext uri="{FF2B5EF4-FFF2-40B4-BE49-F238E27FC236}">
                <a16:creationId xmlns:a16="http://schemas.microsoft.com/office/drawing/2014/main" id="{9A221173-C27E-42C2-A72F-31002A2E7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834" y="4720929"/>
            <a:ext cx="1050231" cy="131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14A68EA-3628-4FAF-BE35-3C2ED025932C}"/>
              </a:ext>
            </a:extLst>
          </p:cNvPr>
          <p:cNvSpPr txBox="1"/>
          <p:nvPr/>
        </p:nvSpPr>
        <p:spPr>
          <a:xfrm>
            <a:off x="1956842" y="6037219"/>
            <a:ext cx="1722214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Arthur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Mizzi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(NASA Ames)</a:t>
            </a:r>
          </a:p>
        </p:txBody>
      </p:sp>
      <p:pic>
        <p:nvPicPr>
          <p:cNvPr id="23" name="Picture 4" descr="Henze, Dr. Daven – NASA HEALTH AND AIR QUALITY APPLIED SCIENCES TEAM –  UW–Madison">
            <a:extLst>
              <a:ext uri="{FF2B5EF4-FFF2-40B4-BE49-F238E27FC236}">
                <a16:creationId xmlns:a16="http://schemas.microsoft.com/office/drawing/2014/main" id="{36897BD8-27AC-4141-ACE1-0E7B4EA14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048" y="4720929"/>
            <a:ext cx="1196627" cy="131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C535E3D-BE57-4333-9FF7-0285BF6794EE}"/>
              </a:ext>
            </a:extLst>
          </p:cNvPr>
          <p:cNvSpPr txBox="1"/>
          <p:nvPr/>
        </p:nvSpPr>
        <p:spPr>
          <a:xfrm>
            <a:off x="3752254" y="6036958"/>
            <a:ext cx="1722214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Daven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Henze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(CU)</a:t>
            </a:r>
          </a:p>
        </p:txBody>
      </p:sp>
      <p:sp>
        <p:nvSpPr>
          <p:cNvPr id="25" name="文字方塊 7">
            <a:extLst>
              <a:ext uri="{FF2B5EF4-FFF2-40B4-BE49-F238E27FC236}">
                <a16:creationId xmlns:a16="http://schemas.microsoft.com/office/drawing/2014/main" id="{6756CCA2-B4EE-4BC9-AAF2-53F0A05CB8D1}"/>
              </a:ext>
            </a:extLst>
          </p:cNvPr>
          <p:cNvSpPr txBox="1"/>
          <p:nvPr/>
        </p:nvSpPr>
        <p:spPr>
          <a:xfrm>
            <a:off x="6471731" y="5378943"/>
            <a:ext cx="51710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Account for satellite geometry, instrument sensitivity, error characteristics, pixel resolution, sampling frequency</a:t>
            </a:r>
          </a:p>
        </p:txBody>
      </p:sp>
    </p:spTree>
    <p:extLst>
      <p:ext uri="{BB962C8B-B14F-4D97-AF65-F5344CB8AC3E}">
        <p14:creationId xmlns:p14="http://schemas.microsoft.com/office/powerpoint/2010/main" val="1798041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8DEB2-EBFB-4C08-A678-061994ADB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Model Design and Experimental Setup</a:t>
            </a:r>
          </a:p>
        </p:txBody>
      </p:sp>
      <p:sp>
        <p:nvSpPr>
          <p:cNvPr id="26" name="內容版面配置區 2">
            <a:extLst>
              <a:ext uri="{FF2B5EF4-FFF2-40B4-BE49-F238E27FC236}">
                <a16:creationId xmlns:a16="http://schemas.microsoft.com/office/drawing/2014/main" id="{7FB5FDA2-CF19-40AA-BE5B-F1FC1ADC2955}"/>
              </a:ext>
            </a:extLst>
          </p:cNvPr>
          <p:cNvSpPr txBox="1">
            <a:spLocks/>
          </p:cNvSpPr>
          <p:nvPr/>
        </p:nvSpPr>
        <p:spPr>
          <a:xfrm>
            <a:off x="118395" y="1132342"/>
            <a:ext cx="7200067" cy="3770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WRF-Chem/DART (Mizzi et al. 2016)</a:t>
            </a:r>
          </a:p>
          <a:p>
            <a:endParaRPr lang="en-US" altLang="zh-TW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Study period: April 1 – 6, 2020 (COVID-19 lockdowns)</a:t>
            </a:r>
          </a:p>
          <a:p>
            <a:endParaRPr lang="en-US" altLang="zh-TW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TW" sz="2000"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Emission cases (BAU vs. COVID-19)</a:t>
            </a:r>
          </a:p>
          <a:p>
            <a:endParaRPr lang="en-US" altLang="zh-TW" sz="1000">
              <a:latin typeface="Arial" panose="020B0604020202020204" pitchFamily="34" charset="0"/>
              <a:ea typeface="PMingLiU" panose="02020500000000000000" pitchFamily="18" charset="-120"/>
              <a:cs typeface="Arial" panose="020B0604020202020204" pitchFamily="34" charset="0"/>
            </a:endParaRPr>
          </a:p>
          <a:p>
            <a:r>
              <a:rPr lang="en-US" altLang="zh-TW" sz="2000"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Synthetic TEMPO and TROPOMI NO</a:t>
            </a:r>
            <a:r>
              <a:rPr lang="en-US" altLang="zh-TW" sz="2000" baseline="-25000"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2</a:t>
            </a:r>
          </a:p>
          <a:p>
            <a:endParaRPr lang="en-US" altLang="zh-TW" sz="1000">
              <a:latin typeface="Arial" panose="020B0604020202020204" pitchFamily="34" charset="0"/>
              <a:ea typeface="PMingLiU" panose="02020500000000000000" pitchFamily="18" charset="-120"/>
              <a:cs typeface="Arial" panose="020B0604020202020204" pitchFamily="34" charset="0"/>
            </a:endParaRPr>
          </a:p>
          <a:p>
            <a:r>
              <a:rPr lang="en-US" altLang="zh-TW" sz="2000"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Data assimilation configuration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altLang="zh-TW" sz="1800"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3-hour DA cycle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altLang="zh-TW" sz="1800"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spatial data thinning (12x12 km)</a:t>
            </a:r>
            <a:endParaRPr lang="en-US" altLang="zh-TW" sz="1800" dirty="0">
              <a:latin typeface="Arial" panose="020B0604020202020204" pitchFamily="34" charset="0"/>
              <a:ea typeface="PMingLiU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27" name="圖片 10">
            <a:extLst>
              <a:ext uri="{FF2B5EF4-FFF2-40B4-BE49-F238E27FC236}">
                <a16:creationId xmlns:a16="http://schemas.microsoft.com/office/drawing/2014/main" id="{860C49EE-5F8B-4098-82E7-8B58A9BBF4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607" y="989046"/>
            <a:ext cx="4561998" cy="581292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8" name="表格 16">
            <a:extLst>
              <a:ext uri="{FF2B5EF4-FFF2-40B4-BE49-F238E27FC236}">
                <a16:creationId xmlns:a16="http://schemas.microsoft.com/office/drawing/2014/main" id="{74D72A59-953C-4A9E-84B1-01991DD04F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9279825"/>
              </p:ext>
            </p:extLst>
          </p:nvPr>
        </p:nvGraphicFramePr>
        <p:xfrm>
          <a:off x="264834" y="5120285"/>
          <a:ext cx="6675300" cy="1470660"/>
        </p:xfrm>
        <a:graphic>
          <a:graphicData uri="http://schemas.openxmlformats.org/drawingml/2006/table">
            <a:tbl>
              <a:tblPr/>
              <a:tblGrid>
                <a:gridCol w="1375313">
                  <a:extLst>
                    <a:ext uri="{9D8B030D-6E8A-4147-A177-3AD203B41FA5}">
                      <a16:colId xmlns:a16="http://schemas.microsoft.com/office/drawing/2014/main" val="2250445856"/>
                    </a:ext>
                  </a:extLst>
                </a:gridCol>
                <a:gridCol w="905694">
                  <a:extLst>
                    <a:ext uri="{9D8B030D-6E8A-4147-A177-3AD203B41FA5}">
                      <a16:colId xmlns:a16="http://schemas.microsoft.com/office/drawing/2014/main" val="2087206192"/>
                    </a:ext>
                  </a:extLst>
                </a:gridCol>
                <a:gridCol w="1543034">
                  <a:extLst>
                    <a:ext uri="{9D8B030D-6E8A-4147-A177-3AD203B41FA5}">
                      <a16:colId xmlns:a16="http://schemas.microsoft.com/office/drawing/2014/main" val="451713312"/>
                    </a:ext>
                  </a:extLst>
                </a:gridCol>
                <a:gridCol w="1023098">
                  <a:extLst>
                    <a:ext uri="{9D8B030D-6E8A-4147-A177-3AD203B41FA5}">
                      <a16:colId xmlns:a16="http://schemas.microsoft.com/office/drawing/2014/main" val="259067090"/>
                    </a:ext>
                  </a:extLst>
                </a:gridCol>
                <a:gridCol w="922467">
                  <a:extLst>
                    <a:ext uri="{9D8B030D-6E8A-4147-A177-3AD203B41FA5}">
                      <a16:colId xmlns:a16="http://schemas.microsoft.com/office/drawing/2014/main" val="1267962601"/>
                    </a:ext>
                  </a:extLst>
                </a:gridCol>
                <a:gridCol w="905694">
                  <a:extLst>
                    <a:ext uri="{9D8B030D-6E8A-4147-A177-3AD203B41FA5}">
                      <a16:colId xmlns:a16="http://schemas.microsoft.com/office/drawing/2014/main" val="3104849635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Experiment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DA window (hours)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Hour (UTC) of OBS being assimilated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Update NOx concentration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Update NOx emissions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#OBS being assimilated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589170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TEMPO-exp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15, 18, 21, 00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Yes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Yes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752,091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293763"/>
                  </a:ext>
                </a:extLst>
              </a:tr>
              <a:tr h="8660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TEMPO-exp1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1.5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14 to 01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Yes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Yes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2,144,243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675170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TEMPO-exp2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1.5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15, 17-22, 00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Yes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Yes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1,697,575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479406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TEMPO-EMS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15, 18, 21, 00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No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Yes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752,091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523247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TROPOMI-exp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1.5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varies with each date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Yes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Yes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330,261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7048575"/>
                  </a:ext>
                </a:extLst>
              </a:tr>
            </a:tbl>
          </a:graphicData>
        </a:graphic>
      </p:graphicFrame>
      <p:sp>
        <p:nvSpPr>
          <p:cNvPr id="29" name="矩形 1">
            <a:extLst>
              <a:ext uri="{FF2B5EF4-FFF2-40B4-BE49-F238E27FC236}">
                <a16:creationId xmlns:a16="http://schemas.microsoft.com/office/drawing/2014/main" id="{08ABCCE1-4AC3-4A1F-96EE-2F05FE751831}"/>
              </a:ext>
            </a:extLst>
          </p:cNvPr>
          <p:cNvSpPr/>
          <p:nvPr/>
        </p:nvSpPr>
        <p:spPr>
          <a:xfrm>
            <a:off x="1620078" y="5120285"/>
            <a:ext cx="924339" cy="1470660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0" name="矩形 4">
            <a:extLst>
              <a:ext uri="{FF2B5EF4-FFF2-40B4-BE49-F238E27FC236}">
                <a16:creationId xmlns:a16="http://schemas.microsoft.com/office/drawing/2014/main" id="{BFE71FD1-D447-4E3A-8400-26169FC3E73E}"/>
              </a:ext>
            </a:extLst>
          </p:cNvPr>
          <p:cNvSpPr/>
          <p:nvPr/>
        </p:nvSpPr>
        <p:spPr>
          <a:xfrm>
            <a:off x="4147930" y="5120285"/>
            <a:ext cx="924339" cy="1470660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53098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8DEB2-EBFB-4C08-A678-061994ADB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altLang="zh-TW" sz="2800" b="1" dirty="0">
                <a:latin typeface="Arial" panose="020B0604020202020204" pitchFamily="34" charset="0"/>
                <a:cs typeface="Arial" panose="020B0604020202020204" pitchFamily="34" charset="0"/>
              </a:rPr>
              <a:t>Benefit of Assimilating TEMPO versus TROPOMI NO</a:t>
            </a:r>
            <a:r>
              <a:rPr lang="en-US" altLang="zh-TW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1" descr="Chart, histogram&#10;&#10;Description automatically generated">
            <a:extLst>
              <a:ext uri="{FF2B5EF4-FFF2-40B4-BE49-F238E27FC236}">
                <a16:creationId xmlns:a16="http://schemas.microsoft.com/office/drawing/2014/main" id="{73EA885A-6897-4795-8045-86A0582E7F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04"/>
          <a:stretch/>
        </p:blipFill>
        <p:spPr bwMode="auto">
          <a:xfrm>
            <a:off x="3653" y="1065409"/>
            <a:ext cx="6308729" cy="26901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文字方塊 16">
            <a:extLst>
              <a:ext uri="{FF2B5EF4-FFF2-40B4-BE49-F238E27FC236}">
                <a16:creationId xmlns:a16="http://schemas.microsoft.com/office/drawing/2014/main" id="{ACC82BCE-BA2E-4EEC-BDC6-792C62600952}"/>
              </a:ext>
            </a:extLst>
          </p:cNvPr>
          <p:cNvSpPr txBox="1"/>
          <p:nvPr/>
        </p:nvSpPr>
        <p:spPr>
          <a:xfrm>
            <a:off x="6434568" y="2056553"/>
            <a:ext cx="54498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000" kern="100" dirty="0">
                <a:effectLst/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TEMPO recovers the true emissions </a:t>
            </a:r>
            <a:r>
              <a:rPr lang="en-US" altLang="zh-TW" sz="20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at least twice as fast </a:t>
            </a:r>
            <a:r>
              <a:rPr lang="en-US" altLang="zh-TW" sz="2000" kern="100" dirty="0">
                <a:effectLst/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as TROPOMI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DA3C46-2526-40F1-8D3D-3C60667AA647}"/>
              </a:ext>
            </a:extLst>
          </p:cNvPr>
          <p:cNvGrpSpPr/>
          <p:nvPr/>
        </p:nvGrpSpPr>
        <p:grpSpPr>
          <a:xfrm>
            <a:off x="208926" y="3906592"/>
            <a:ext cx="11912748" cy="2744592"/>
            <a:chOff x="208926" y="3906592"/>
            <a:chExt cx="11912748" cy="2744592"/>
          </a:xfrm>
        </p:grpSpPr>
        <p:pic>
          <p:nvPicPr>
            <p:cNvPr id="9" name="圖片 5" descr="一張含有 圖表 的圖片&#10;&#10;自動產生的描述">
              <a:extLst>
                <a:ext uri="{FF2B5EF4-FFF2-40B4-BE49-F238E27FC236}">
                  <a16:creationId xmlns:a16="http://schemas.microsoft.com/office/drawing/2014/main" id="{AD138469-916B-4BF8-8651-CED5D3BEBB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4" t="91802" r="7999"/>
            <a:stretch/>
          </p:blipFill>
          <p:spPr bwMode="auto">
            <a:xfrm>
              <a:off x="6355081" y="5462779"/>
              <a:ext cx="5600000" cy="8074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圖片 14" descr="一張含有 圖表 的圖片&#10;&#10;自動產生的描述">
              <a:extLst>
                <a:ext uri="{FF2B5EF4-FFF2-40B4-BE49-F238E27FC236}">
                  <a16:creationId xmlns:a16="http://schemas.microsoft.com/office/drawing/2014/main" id="{6DDE994C-ADD0-4090-ABA6-D3783BDF03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488"/>
            <a:stretch/>
          </p:blipFill>
          <p:spPr bwMode="auto">
            <a:xfrm>
              <a:off x="208926" y="3906592"/>
              <a:ext cx="5924392" cy="27445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9D2E0BB-355C-488C-967E-44F85BC75CA7}"/>
                </a:ext>
              </a:extLst>
            </p:cNvPr>
            <p:cNvSpPr txBox="1"/>
            <p:nvPr/>
          </p:nvSpPr>
          <p:spPr>
            <a:xfrm>
              <a:off x="6197282" y="4543793"/>
              <a:ext cx="59243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kern="100" dirty="0">
                  <a:latin typeface="Arial" panose="020B0604020202020204" pitchFamily="34" charset="0"/>
                  <a:ea typeface="PMingLiU" panose="02020500000000000000" pitchFamily="18" charset="-120"/>
                  <a:cs typeface="Arial" panose="020B0604020202020204" pitchFamily="34" charset="0"/>
                </a:rPr>
                <a:t>TEMPO-exp </a:t>
              </a:r>
              <a:r>
                <a:rPr lang="en-US" altLang="zh-TW" sz="2000" kern="100" dirty="0">
                  <a:solidFill>
                    <a:srgbClr val="FF0000"/>
                  </a:solidFill>
                  <a:latin typeface="Arial" panose="020B0604020202020204" pitchFamily="34" charset="0"/>
                  <a:ea typeface="PMingLiU" panose="02020500000000000000" pitchFamily="18" charset="-120"/>
                  <a:cs typeface="Arial" panose="020B0604020202020204" pitchFamily="34" charset="0"/>
                </a:rPr>
                <a:t>provides more accurate NO</a:t>
              </a:r>
              <a:r>
                <a:rPr lang="en-US" altLang="zh-TW" sz="2000" kern="100" baseline="-25000" dirty="0">
                  <a:solidFill>
                    <a:srgbClr val="FF0000"/>
                  </a:solidFill>
                  <a:latin typeface="Arial" panose="020B0604020202020204" pitchFamily="34" charset="0"/>
                  <a:ea typeface="PMingLiU" panose="02020500000000000000" pitchFamily="18" charset="-120"/>
                  <a:cs typeface="Arial" panose="020B0604020202020204" pitchFamily="34" charset="0"/>
                </a:rPr>
                <a:t>x</a:t>
              </a:r>
              <a:r>
                <a:rPr lang="en-US" altLang="zh-TW" sz="2000" kern="100" dirty="0">
                  <a:solidFill>
                    <a:srgbClr val="FF0000"/>
                  </a:solidFill>
                  <a:latin typeface="Arial" panose="020B0604020202020204" pitchFamily="34" charset="0"/>
                  <a:ea typeface="PMingLiU" panose="02020500000000000000" pitchFamily="18" charset="-120"/>
                  <a:cs typeface="Arial" panose="020B0604020202020204" pitchFamily="34" charset="0"/>
                </a:rPr>
                <a:t> emissions estimates</a:t>
              </a:r>
              <a:r>
                <a:rPr lang="zh-TW" altLang="en-US" sz="2000" kern="100" dirty="0">
                  <a:solidFill>
                    <a:srgbClr val="FF0000"/>
                  </a:solidFill>
                  <a:latin typeface="Arial" panose="020B0604020202020204" pitchFamily="34" charset="0"/>
                  <a:ea typeface="PMingLiU" panose="02020500000000000000" pitchFamily="18" charset="-120"/>
                  <a:cs typeface="Arial" panose="020B0604020202020204" pitchFamily="34" charset="0"/>
                </a:rPr>
                <a:t> </a:t>
              </a:r>
              <a:r>
                <a:rPr lang="en-US" altLang="zh-TW" sz="2000" kern="100" dirty="0">
                  <a:latin typeface="Arial" panose="020B0604020202020204" pitchFamily="34" charset="0"/>
                  <a:ea typeface="PMingLiU" panose="02020500000000000000" pitchFamily="18" charset="-120"/>
                  <a:cs typeface="Arial" panose="020B0604020202020204" pitchFamily="34" charset="0"/>
                </a:rPr>
                <a:t>in most cities and regions</a:t>
              </a:r>
              <a:endParaRPr lang="en-US" altLang="zh-TW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182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8DEB2-EBFB-4C08-A678-061994ADB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altLang="zh-TW" sz="2800" b="1" dirty="0">
                <a:latin typeface="Arial" panose="020B0604020202020204" pitchFamily="34" charset="0"/>
                <a:cs typeface="Arial" panose="020B0604020202020204" pitchFamily="34" charset="0"/>
              </a:rPr>
              <a:t>Extending DA Window Introduces Bias</a:t>
            </a:r>
          </a:p>
          <a:p>
            <a:r>
              <a:rPr lang="en-US" altLang="zh-TW" sz="2800" b="1" dirty="0">
                <a:latin typeface="Arial" panose="020B0604020202020204" pitchFamily="34" charset="0"/>
                <a:cs typeface="Arial" panose="020B0604020202020204" pitchFamily="34" charset="0"/>
              </a:rPr>
              <a:t>into the Inversion</a:t>
            </a:r>
            <a:endParaRPr lang="en-US" sz="28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3" descr="Chart, histogram&#10;&#10;Description automatically generated">
            <a:extLst>
              <a:ext uri="{FF2B5EF4-FFF2-40B4-BE49-F238E27FC236}">
                <a16:creationId xmlns:a16="http://schemas.microsoft.com/office/drawing/2014/main" id="{5E1FBFE3-33C7-4669-944E-0ABD60FE5B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04"/>
          <a:stretch/>
        </p:blipFill>
        <p:spPr bwMode="auto">
          <a:xfrm>
            <a:off x="1312198" y="1504179"/>
            <a:ext cx="9567603" cy="398027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AB9C152-4EEB-4A63-9AAB-37B3878F104F}"/>
              </a:ext>
            </a:extLst>
          </p:cNvPr>
          <p:cNvSpPr txBox="1"/>
          <p:nvPr/>
        </p:nvSpPr>
        <p:spPr>
          <a:xfrm>
            <a:off x="2471073" y="5444923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48BB65-15B5-47D0-95F3-B83A2F7BE0C5}"/>
              </a:ext>
            </a:extLst>
          </p:cNvPr>
          <p:cNvSpPr txBox="1"/>
          <p:nvPr/>
        </p:nvSpPr>
        <p:spPr>
          <a:xfrm>
            <a:off x="3859274" y="5484449"/>
            <a:ext cx="1120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±1.5 h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cycles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AB5D32-7B31-46ED-8AB5-B7DC3D885CF4}"/>
              </a:ext>
            </a:extLst>
          </p:cNvPr>
          <p:cNvSpPr txBox="1"/>
          <p:nvPr/>
        </p:nvSpPr>
        <p:spPr>
          <a:xfrm>
            <a:off x="5414189" y="5484449"/>
            <a:ext cx="15183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±1.5 h</a:t>
            </a:r>
          </a:p>
          <a:p>
            <a:pPr algn="ctr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&amp; 21 UTC</a:t>
            </a:r>
          </a:p>
          <a:p>
            <a:pPr algn="ctr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D83677-EE87-4BFA-A512-375F4FBF5CA3}"/>
              </a:ext>
            </a:extLst>
          </p:cNvPr>
          <p:cNvSpPr txBox="1"/>
          <p:nvPr/>
        </p:nvSpPr>
        <p:spPr>
          <a:xfrm>
            <a:off x="7308302" y="5444922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</a:p>
          <a:p>
            <a:pPr algn="ctr"/>
            <a:r>
              <a:rPr lang="en-US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F0DFACE-90D0-4BD2-A41C-3112CD5D4805}"/>
              </a:ext>
            </a:extLst>
          </p:cNvPr>
          <p:cNvSpPr/>
          <p:nvPr/>
        </p:nvSpPr>
        <p:spPr>
          <a:xfrm>
            <a:off x="2226598" y="1504179"/>
            <a:ext cx="550506" cy="72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467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3228</TotalTime>
  <Words>694</Words>
  <Application>Microsoft Office PowerPoint</Application>
  <PresentationFormat>Widescreen</PresentationFormat>
  <Paragraphs>129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PMingLiU</vt:lpstr>
      <vt:lpstr>PMingLiU</vt:lpstr>
      <vt:lpstr>Arial</vt:lpstr>
      <vt:lpstr>Calibri</vt:lpstr>
      <vt:lpstr>Calibri Light</vt:lpstr>
      <vt:lpstr>Corbel</vt:lpstr>
      <vt:lpstr>Helvetica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HPES ACES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Naeger, Aaron (MSFC-ST11)[UAH]</dc:creator>
  <cp:lastModifiedBy>Brian McDonald</cp:lastModifiedBy>
  <cp:revision>225</cp:revision>
  <dcterms:created xsi:type="dcterms:W3CDTF">2020-05-12T18:08:23Z</dcterms:created>
  <dcterms:modified xsi:type="dcterms:W3CDTF">2023-05-01T04:45:46Z</dcterms:modified>
</cp:coreProperties>
</file>